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sldIdLst>
    <p:sldId id="214748311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4769809-FF6C-F3D6-96EF-B92BE5B8116A}" name="TURTON, Jenny (NHS ENGLAND)" initials="JT" userId="S::jenny.turton4@nhs.net::c537ff4e-3ca2-43b4-aa94-b5326cf2e6d8" providerId="AD"/>
  <p188:author id="{97980936-0EA0-12ED-13E5-260D8767C813}" name="SPELLACY, Victoria (NHS ENGLAND)" initials="VS" userId="S::victoria.spellacy@nhs.net::e733dab4-1f4a-4a49-9ce9-b22fea5c220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A11421-CEE3-40F5-B96B-0049A5AAFCF3}" type="doc">
      <dgm:prSet loTypeId="urn:microsoft.com/office/officeart/2005/8/layout/pyramid1" loCatId="pyramid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8479904-22FB-4AAA-B0CA-4EA8B6B76F0E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en-GB" sz="1400" b="1">
              <a:solidFill>
                <a:schemeClr val="tx1"/>
              </a:solidFill>
              <a:latin typeface="Arial"/>
              <a:cs typeface="Arial"/>
            </a:rPr>
            <a:t>Advanced</a:t>
          </a:r>
        </a:p>
        <a:p>
          <a:pPr rtl="0"/>
          <a:r>
            <a:rPr lang="en-GB" sz="1400" b="1">
              <a:solidFill>
                <a:schemeClr val="tx1"/>
              </a:solidFill>
              <a:latin typeface="Arial"/>
              <a:cs typeface="Arial"/>
            </a:rPr>
            <a:t>Care</a:t>
          </a:r>
        </a:p>
      </dgm:t>
    </dgm:pt>
    <dgm:pt modelId="{8242C5C3-EFE4-4D02-A569-8998BE9ED2E7}" type="parTrans" cxnId="{323DBBD2-BC70-4025-9E7D-9B356847B720}">
      <dgm:prSet/>
      <dgm:spPr/>
      <dgm:t>
        <a:bodyPr/>
        <a:lstStyle/>
        <a:p>
          <a:endParaRPr lang="en-GB" sz="1400"/>
        </a:p>
      </dgm:t>
    </dgm:pt>
    <dgm:pt modelId="{9753A862-1B67-49A5-B424-D1C939174C5E}" type="sibTrans" cxnId="{323DBBD2-BC70-4025-9E7D-9B356847B720}">
      <dgm:prSet/>
      <dgm:spPr/>
      <dgm:t>
        <a:bodyPr/>
        <a:lstStyle/>
        <a:p>
          <a:endParaRPr lang="en-GB" sz="1400"/>
        </a:p>
      </dgm:t>
    </dgm:pt>
    <dgm:pt modelId="{9A244D9B-C670-4C0C-8879-2F507CAE48FA}">
      <dgm:prSet phldrT="[Text]" custT="1"/>
      <dgm:spPr>
        <a:solidFill>
          <a:srgbClr val="0070C0"/>
        </a:solidFill>
      </dgm:spPr>
      <dgm:t>
        <a:bodyPr/>
        <a:lstStyle/>
        <a:p>
          <a:pPr rtl="0"/>
          <a:r>
            <a:rPr lang="en-GB" sz="1400" b="1">
              <a:solidFill>
                <a:schemeClr val="bg1"/>
              </a:solidFill>
              <a:latin typeface="Arial"/>
              <a:cs typeface="Arial"/>
            </a:rPr>
            <a:t>Symptom control and optimisation</a:t>
          </a:r>
        </a:p>
      </dgm:t>
    </dgm:pt>
    <dgm:pt modelId="{D9D48C89-664B-49D0-9F16-DD97363E5519}" type="parTrans" cxnId="{6295FC5D-DD34-4954-9057-C5E3EF9A8271}">
      <dgm:prSet/>
      <dgm:spPr/>
      <dgm:t>
        <a:bodyPr/>
        <a:lstStyle/>
        <a:p>
          <a:endParaRPr lang="en-GB" sz="1400"/>
        </a:p>
      </dgm:t>
    </dgm:pt>
    <dgm:pt modelId="{097CB40E-649B-4F45-9376-12738E06344E}" type="sibTrans" cxnId="{6295FC5D-DD34-4954-9057-C5E3EF9A8271}">
      <dgm:prSet/>
      <dgm:spPr/>
      <dgm:t>
        <a:bodyPr/>
        <a:lstStyle/>
        <a:p>
          <a:endParaRPr lang="en-GB" sz="1400"/>
        </a:p>
      </dgm:t>
    </dgm:pt>
    <dgm:pt modelId="{FEEE72B0-53E8-48BD-8CE2-EDD3C32D09C7}">
      <dgm:prSet phldrT="[Text]" custT="1"/>
      <dgm:spPr>
        <a:solidFill>
          <a:schemeClr val="accent4">
            <a:lumMod val="50000"/>
          </a:schemeClr>
        </a:solidFill>
      </dgm:spPr>
      <dgm:t>
        <a:bodyPr/>
        <a:lstStyle/>
        <a:p>
          <a:pPr rtl="0"/>
          <a:r>
            <a:rPr lang="en-GB" sz="1400" b="1">
              <a:solidFill>
                <a:schemeClr val="bg1"/>
              </a:solidFill>
              <a:latin typeface="Arial"/>
              <a:cs typeface="Arial"/>
            </a:rPr>
            <a:t>Diagnosis and early detection</a:t>
          </a:r>
        </a:p>
      </dgm:t>
    </dgm:pt>
    <dgm:pt modelId="{0B5478E9-FA76-4689-97A6-3015A49C9477}" type="parTrans" cxnId="{F54BF11B-D606-4E50-B9BD-627FDCC2DC23}">
      <dgm:prSet/>
      <dgm:spPr/>
      <dgm:t>
        <a:bodyPr/>
        <a:lstStyle/>
        <a:p>
          <a:endParaRPr lang="en-GB" sz="1400"/>
        </a:p>
      </dgm:t>
    </dgm:pt>
    <dgm:pt modelId="{DE6395E7-66B5-4F2E-A6E3-7C75478F6032}" type="sibTrans" cxnId="{F54BF11B-D606-4E50-B9BD-627FDCC2DC23}">
      <dgm:prSet/>
      <dgm:spPr/>
      <dgm:t>
        <a:bodyPr/>
        <a:lstStyle/>
        <a:p>
          <a:endParaRPr lang="en-GB" sz="1400"/>
        </a:p>
      </dgm:t>
    </dgm:pt>
    <dgm:pt modelId="{4BE1FE53-BF08-4BE5-AF48-76BA05B5CF9E}">
      <dgm:prSet phldrT="[Text]" custT="1"/>
      <dgm:spPr>
        <a:solidFill>
          <a:srgbClr val="00B0F0"/>
        </a:solidFill>
      </dgm:spPr>
      <dgm:t>
        <a:bodyPr/>
        <a:lstStyle/>
        <a:p>
          <a:pPr rtl="0"/>
          <a:r>
            <a:rPr lang="en-GB" sz="1400" b="1">
              <a:solidFill>
                <a:schemeClr val="bg1"/>
              </a:solidFill>
              <a:latin typeface="Arial"/>
              <a:cs typeface="Arial"/>
            </a:rPr>
            <a:t>Addressing rising risk </a:t>
          </a:r>
        </a:p>
      </dgm:t>
    </dgm:pt>
    <dgm:pt modelId="{DA533EA3-030F-44D0-8E79-F3FB8A05F66B}" type="sibTrans" cxnId="{841A8DE7-897E-473B-90DB-BF9335512694}">
      <dgm:prSet/>
      <dgm:spPr/>
      <dgm:t>
        <a:bodyPr/>
        <a:lstStyle/>
        <a:p>
          <a:endParaRPr lang="en-GB" sz="1400"/>
        </a:p>
      </dgm:t>
    </dgm:pt>
    <dgm:pt modelId="{79B8C4B5-CA67-4B0F-8395-06ECE61E2FC2}" type="parTrans" cxnId="{841A8DE7-897E-473B-90DB-BF9335512694}">
      <dgm:prSet/>
      <dgm:spPr/>
      <dgm:t>
        <a:bodyPr/>
        <a:lstStyle/>
        <a:p>
          <a:endParaRPr lang="en-GB" sz="1400"/>
        </a:p>
      </dgm:t>
    </dgm:pt>
    <dgm:pt modelId="{3FDC46B6-4C07-4288-B437-2008C72D9B4E}">
      <dgm:prSet phldrT="[Text]" custT="1"/>
      <dgm:spPr>
        <a:solidFill>
          <a:srgbClr val="002060"/>
        </a:solidFill>
      </dgm:spPr>
      <dgm:t>
        <a:bodyPr/>
        <a:lstStyle/>
        <a:p>
          <a:pPr rtl="0"/>
          <a:r>
            <a:rPr lang="en-GB" sz="1400" b="1">
              <a:solidFill>
                <a:schemeClr val="bg1"/>
              </a:solidFill>
              <a:latin typeface="Arial"/>
              <a:cs typeface="Arial"/>
            </a:rPr>
            <a:t>Prevention </a:t>
          </a:r>
        </a:p>
      </dgm:t>
    </dgm:pt>
    <dgm:pt modelId="{D4C34B83-E950-4C91-92B8-F138ADB4B2E7}" type="parTrans" cxnId="{016A1D34-F316-4711-B579-D0A9525561AC}">
      <dgm:prSet/>
      <dgm:spPr/>
      <dgm:t>
        <a:bodyPr/>
        <a:lstStyle/>
        <a:p>
          <a:endParaRPr lang="en-GB"/>
        </a:p>
      </dgm:t>
    </dgm:pt>
    <dgm:pt modelId="{04B5F205-13A7-4580-9E12-EF5E4AC57477}" type="sibTrans" cxnId="{016A1D34-F316-4711-B579-D0A9525561AC}">
      <dgm:prSet/>
      <dgm:spPr/>
      <dgm:t>
        <a:bodyPr/>
        <a:lstStyle/>
        <a:p>
          <a:endParaRPr lang="en-GB"/>
        </a:p>
      </dgm:t>
    </dgm:pt>
    <dgm:pt modelId="{A1915683-F5DE-4CD7-82B5-FAA50AB0304C}" type="pres">
      <dgm:prSet presAssocID="{11A11421-CEE3-40F5-B96B-0049A5AAFCF3}" presName="Name0" presStyleCnt="0">
        <dgm:presLayoutVars>
          <dgm:dir/>
          <dgm:animLvl val="lvl"/>
          <dgm:resizeHandles val="exact"/>
        </dgm:presLayoutVars>
      </dgm:prSet>
      <dgm:spPr/>
    </dgm:pt>
    <dgm:pt modelId="{B1D52A3F-9522-49BD-A56D-D4B0EE1995C8}" type="pres">
      <dgm:prSet presAssocID="{78479904-22FB-4AAA-B0CA-4EA8B6B76F0E}" presName="Name8" presStyleCnt="0"/>
      <dgm:spPr/>
    </dgm:pt>
    <dgm:pt modelId="{635CF660-330B-4EFD-B475-92B69369344E}" type="pres">
      <dgm:prSet presAssocID="{78479904-22FB-4AAA-B0CA-4EA8B6B76F0E}" presName="level" presStyleLbl="node1" presStyleIdx="0" presStyleCnt="5" custScaleX="100935" custScaleY="105685">
        <dgm:presLayoutVars>
          <dgm:chMax val="1"/>
          <dgm:bulletEnabled val="1"/>
        </dgm:presLayoutVars>
      </dgm:prSet>
      <dgm:spPr/>
    </dgm:pt>
    <dgm:pt modelId="{8C25B027-F086-404D-BF04-46355F3E31B1}" type="pres">
      <dgm:prSet presAssocID="{78479904-22FB-4AAA-B0CA-4EA8B6B76F0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22C69A0-A046-4B21-BF86-5A0680F5DDD5}" type="pres">
      <dgm:prSet presAssocID="{4BE1FE53-BF08-4BE5-AF48-76BA05B5CF9E}" presName="Name8" presStyleCnt="0"/>
      <dgm:spPr/>
    </dgm:pt>
    <dgm:pt modelId="{7EF82B6D-E066-47CF-BAF0-84A29067CEC0}" type="pres">
      <dgm:prSet presAssocID="{4BE1FE53-BF08-4BE5-AF48-76BA05B5CF9E}" presName="level" presStyleLbl="node1" presStyleIdx="1" presStyleCnt="5" custScaleY="119605">
        <dgm:presLayoutVars>
          <dgm:chMax val="1"/>
          <dgm:bulletEnabled val="1"/>
        </dgm:presLayoutVars>
      </dgm:prSet>
      <dgm:spPr/>
    </dgm:pt>
    <dgm:pt modelId="{819E90D2-D19F-431F-ACD0-46CFF6CC5F60}" type="pres">
      <dgm:prSet presAssocID="{4BE1FE53-BF08-4BE5-AF48-76BA05B5CF9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CA50607-A555-470A-9424-181B7FBD9999}" type="pres">
      <dgm:prSet presAssocID="{9A244D9B-C670-4C0C-8879-2F507CAE48FA}" presName="Name8" presStyleCnt="0"/>
      <dgm:spPr/>
    </dgm:pt>
    <dgm:pt modelId="{FC64FEBF-5842-4E32-A710-8EA00DC49327}" type="pres">
      <dgm:prSet presAssocID="{9A244D9B-C670-4C0C-8879-2F507CAE48FA}" presName="level" presStyleLbl="node1" presStyleIdx="2" presStyleCnt="5" custScaleY="115950">
        <dgm:presLayoutVars>
          <dgm:chMax val="1"/>
          <dgm:bulletEnabled val="1"/>
        </dgm:presLayoutVars>
      </dgm:prSet>
      <dgm:spPr/>
    </dgm:pt>
    <dgm:pt modelId="{590D28BA-EC10-4754-AA22-C4DA9E8672FF}" type="pres">
      <dgm:prSet presAssocID="{9A244D9B-C670-4C0C-8879-2F507CAE48F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DCC8F3C-185E-4B66-B9E6-FA22FB6BCD23}" type="pres">
      <dgm:prSet presAssocID="{FEEE72B0-53E8-48BD-8CE2-EDD3C32D09C7}" presName="Name8" presStyleCnt="0"/>
      <dgm:spPr/>
    </dgm:pt>
    <dgm:pt modelId="{0A018B4E-2155-470D-83EF-51433C4F5122}" type="pres">
      <dgm:prSet presAssocID="{FEEE72B0-53E8-48BD-8CE2-EDD3C32D09C7}" presName="level" presStyleLbl="node1" presStyleIdx="3" presStyleCnt="5" custScaleY="113706">
        <dgm:presLayoutVars>
          <dgm:chMax val="1"/>
          <dgm:bulletEnabled val="1"/>
        </dgm:presLayoutVars>
      </dgm:prSet>
      <dgm:spPr/>
    </dgm:pt>
    <dgm:pt modelId="{70ED5ED6-33B0-4FFC-A02F-39B27E85B7DA}" type="pres">
      <dgm:prSet presAssocID="{FEEE72B0-53E8-48BD-8CE2-EDD3C32D09C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1400A90-228A-46B7-896C-9AC117A34E89}" type="pres">
      <dgm:prSet presAssocID="{3FDC46B6-4C07-4288-B437-2008C72D9B4E}" presName="Name8" presStyleCnt="0"/>
      <dgm:spPr/>
    </dgm:pt>
    <dgm:pt modelId="{4EAF17A5-C193-4A04-A9FA-12A4E80FE7C4}" type="pres">
      <dgm:prSet presAssocID="{3FDC46B6-4C07-4288-B437-2008C72D9B4E}" presName="level" presStyleLbl="node1" presStyleIdx="4" presStyleCnt="5" custScaleY="64622">
        <dgm:presLayoutVars>
          <dgm:chMax val="1"/>
          <dgm:bulletEnabled val="1"/>
        </dgm:presLayoutVars>
      </dgm:prSet>
      <dgm:spPr/>
    </dgm:pt>
    <dgm:pt modelId="{A908E4A3-7D02-4B82-8153-94812F007235}" type="pres">
      <dgm:prSet presAssocID="{3FDC46B6-4C07-4288-B437-2008C72D9B4E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EB40D703-8FF3-4875-95C5-18961F0A9B58}" type="presOf" srcId="{FEEE72B0-53E8-48BD-8CE2-EDD3C32D09C7}" destId="{70ED5ED6-33B0-4FFC-A02F-39B27E85B7DA}" srcOrd="1" destOrd="0" presId="urn:microsoft.com/office/officeart/2005/8/layout/pyramid1"/>
    <dgm:cxn modelId="{16C3560B-60F2-46B7-9264-F805BF571FEA}" type="presOf" srcId="{FEEE72B0-53E8-48BD-8CE2-EDD3C32D09C7}" destId="{0A018B4E-2155-470D-83EF-51433C4F5122}" srcOrd="0" destOrd="0" presId="urn:microsoft.com/office/officeart/2005/8/layout/pyramid1"/>
    <dgm:cxn modelId="{F54BF11B-D606-4E50-B9BD-627FDCC2DC23}" srcId="{11A11421-CEE3-40F5-B96B-0049A5AAFCF3}" destId="{FEEE72B0-53E8-48BD-8CE2-EDD3C32D09C7}" srcOrd="3" destOrd="0" parTransId="{0B5478E9-FA76-4689-97A6-3015A49C9477}" sibTransId="{DE6395E7-66B5-4F2E-A6E3-7C75478F6032}"/>
    <dgm:cxn modelId="{A53F4F24-F87E-46A2-8408-A1AF42135586}" type="presOf" srcId="{78479904-22FB-4AAA-B0CA-4EA8B6B76F0E}" destId="{8C25B027-F086-404D-BF04-46355F3E31B1}" srcOrd="1" destOrd="0" presId="urn:microsoft.com/office/officeart/2005/8/layout/pyramid1"/>
    <dgm:cxn modelId="{016A1D34-F316-4711-B579-D0A9525561AC}" srcId="{11A11421-CEE3-40F5-B96B-0049A5AAFCF3}" destId="{3FDC46B6-4C07-4288-B437-2008C72D9B4E}" srcOrd="4" destOrd="0" parTransId="{D4C34B83-E950-4C91-92B8-F138ADB4B2E7}" sibTransId="{04B5F205-13A7-4580-9E12-EF5E4AC57477}"/>
    <dgm:cxn modelId="{6AC58A36-566A-4DEB-962E-063F15AE1B89}" type="presOf" srcId="{11A11421-CEE3-40F5-B96B-0049A5AAFCF3}" destId="{A1915683-F5DE-4CD7-82B5-FAA50AB0304C}" srcOrd="0" destOrd="0" presId="urn:microsoft.com/office/officeart/2005/8/layout/pyramid1"/>
    <dgm:cxn modelId="{6295FC5D-DD34-4954-9057-C5E3EF9A8271}" srcId="{11A11421-CEE3-40F5-B96B-0049A5AAFCF3}" destId="{9A244D9B-C670-4C0C-8879-2F507CAE48FA}" srcOrd="2" destOrd="0" parTransId="{D9D48C89-664B-49D0-9F16-DD97363E5519}" sibTransId="{097CB40E-649B-4F45-9376-12738E06344E}"/>
    <dgm:cxn modelId="{E6A43057-B0F1-4C1D-89B5-2CA3B03156E1}" type="presOf" srcId="{78479904-22FB-4AAA-B0CA-4EA8B6B76F0E}" destId="{635CF660-330B-4EFD-B475-92B69369344E}" srcOrd="0" destOrd="0" presId="urn:microsoft.com/office/officeart/2005/8/layout/pyramid1"/>
    <dgm:cxn modelId="{9AF584AB-52A5-4C07-B3C1-F24713B295FC}" type="presOf" srcId="{3FDC46B6-4C07-4288-B437-2008C72D9B4E}" destId="{4EAF17A5-C193-4A04-A9FA-12A4E80FE7C4}" srcOrd="0" destOrd="0" presId="urn:microsoft.com/office/officeart/2005/8/layout/pyramid1"/>
    <dgm:cxn modelId="{2296B4AF-5A72-40F7-9C37-C680CCA681D0}" type="presOf" srcId="{4BE1FE53-BF08-4BE5-AF48-76BA05B5CF9E}" destId="{819E90D2-D19F-431F-ACD0-46CFF6CC5F60}" srcOrd="1" destOrd="0" presId="urn:microsoft.com/office/officeart/2005/8/layout/pyramid1"/>
    <dgm:cxn modelId="{4E48E1B7-EB31-4490-ACE4-C71C0E17A696}" type="presOf" srcId="{9A244D9B-C670-4C0C-8879-2F507CAE48FA}" destId="{FC64FEBF-5842-4E32-A710-8EA00DC49327}" srcOrd="0" destOrd="0" presId="urn:microsoft.com/office/officeart/2005/8/layout/pyramid1"/>
    <dgm:cxn modelId="{784A1EC4-DDEF-44BE-BA4C-DCA58811937D}" type="presOf" srcId="{4BE1FE53-BF08-4BE5-AF48-76BA05B5CF9E}" destId="{7EF82B6D-E066-47CF-BAF0-84A29067CEC0}" srcOrd="0" destOrd="0" presId="urn:microsoft.com/office/officeart/2005/8/layout/pyramid1"/>
    <dgm:cxn modelId="{323DBBD2-BC70-4025-9E7D-9B356847B720}" srcId="{11A11421-CEE3-40F5-B96B-0049A5AAFCF3}" destId="{78479904-22FB-4AAA-B0CA-4EA8B6B76F0E}" srcOrd="0" destOrd="0" parTransId="{8242C5C3-EFE4-4D02-A569-8998BE9ED2E7}" sibTransId="{9753A862-1B67-49A5-B424-D1C939174C5E}"/>
    <dgm:cxn modelId="{741AF2D8-284D-4ABC-B2EF-E9717FA9DCAC}" type="presOf" srcId="{3FDC46B6-4C07-4288-B437-2008C72D9B4E}" destId="{A908E4A3-7D02-4B82-8153-94812F007235}" srcOrd="1" destOrd="0" presId="urn:microsoft.com/office/officeart/2005/8/layout/pyramid1"/>
    <dgm:cxn modelId="{841A8DE7-897E-473B-90DB-BF9335512694}" srcId="{11A11421-CEE3-40F5-B96B-0049A5AAFCF3}" destId="{4BE1FE53-BF08-4BE5-AF48-76BA05B5CF9E}" srcOrd="1" destOrd="0" parTransId="{79B8C4B5-CA67-4B0F-8395-06ECE61E2FC2}" sibTransId="{DA533EA3-030F-44D0-8E79-F3FB8A05F66B}"/>
    <dgm:cxn modelId="{33E368F2-4AD9-48F7-B455-323FE4D386F9}" type="presOf" srcId="{9A244D9B-C670-4C0C-8879-2F507CAE48FA}" destId="{590D28BA-EC10-4754-AA22-C4DA9E8672FF}" srcOrd="1" destOrd="0" presId="urn:microsoft.com/office/officeart/2005/8/layout/pyramid1"/>
    <dgm:cxn modelId="{D7F3ACC1-EA91-46F7-9F73-ACBEBC07217D}" type="presParOf" srcId="{A1915683-F5DE-4CD7-82B5-FAA50AB0304C}" destId="{B1D52A3F-9522-49BD-A56D-D4B0EE1995C8}" srcOrd="0" destOrd="0" presId="urn:microsoft.com/office/officeart/2005/8/layout/pyramid1"/>
    <dgm:cxn modelId="{25455314-1879-440A-BE48-302F9C116D9B}" type="presParOf" srcId="{B1D52A3F-9522-49BD-A56D-D4B0EE1995C8}" destId="{635CF660-330B-4EFD-B475-92B69369344E}" srcOrd="0" destOrd="0" presId="urn:microsoft.com/office/officeart/2005/8/layout/pyramid1"/>
    <dgm:cxn modelId="{841A405B-19A4-4451-AB2B-891303F91AA5}" type="presParOf" srcId="{B1D52A3F-9522-49BD-A56D-D4B0EE1995C8}" destId="{8C25B027-F086-404D-BF04-46355F3E31B1}" srcOrd="1" destOrd="0" presId="urn:microsoft.com/office/officeart/2005/8/layout/pyramid1"/>
    <dgm:cxn modelId="{E221B931-2ADB-4005-B141-5D9F47033BC0}" type="presParOf" srcId="{A1915683-F5DE-4CD7-82B5-FAA50AB0304C}" destId="{C22C69A0-A046-4B21-BF86-5A0680F5DDD5}" srcOrd="1" destOrd="0" presId="urn:microsoft.com/office/officeart/2005/8/layout/pyramid1"/>
    <dgm:cxn modelId="{05525AD2-6CAD-494D-8F60-B9E2604B2BF6}" type="presParOf" srcId="{C22C69A0-A046-4B21-BF86-5A0680F5DDD5}" destId="{7EF82B6D-E066-47CF-BAF0-84A29067CEC0}" srcOrd="0" destOrd="0" presId="urn:microsoft.com/office/officeart/2005/8/layout/pyramid1"/>
    <dgm:cxn modelId="{BCB06495-068F-485A-ADCA-A3719A8E21B4}" type="presParOf" srcId="{C22C69A0-A046-4B21-BF86-5A0680F5DDD5}" destId="{819E90D2-D19F-431F-ACD0-46CFF6CC5F60}" srcOrd="1" destOrd="0" presId="urn:microsoft.com/office/officeart/2005/8/layout/pyramid1"/>
    <dgm:cxn modelId="{4DC3D282-332A-4A98-BAA2-DB17EE89A735}" type="presParOf" srcId="{A1915683-F5DE-4CD7-82B5-FAA50AB0304C}" destId="{ACA50607-A555-470A-9424-181B7FBD9999}" srcOrd="2" destOrd="0" presId="urn:microsoft.com/office/officeart/2005/8/layout/pyramid1"/>
    <dgm:cxn modelId="{51E9B543-A890-4FA6-B3BA-9A08F78F0662}" type="presParOf" srcId="{ACA50607-A555-470A-9424-181B7FBD9999}" destId="{FC64FEBF-5842-4E32-A710-8EA00DC49327}" srcOrd="0" destOrd="0" presId="urn:microsoft.com/office/officeart/2005/8/layout/pyramid1"/>
    <dgm:cxn modelId="{951DE2B9-C199-4764-B3DE-DF7DA2B0F99A}" type="presParOf" srcId="{ACA50607-A555-470A-9424-181B7FBD9999}" destId="{590D28BA-EC10-4754-AA22-C4DA9E8672FF}" srcOrd="1" destOrd="0" presId="urn:microsoft.com/office/officeart/2005/8/layout/pyramid1"/>
    <dgm:cxn modelId="{62351A6F-2BE2-4B72-8CDA-A6EEC3DED4B4}" type="presParOf" srcId="{A1915683-F5DE-4CD7-82B5-FAA50AB0304C}" destId="{7DCC8F3C-185E-4B66-B9E6-FA22FB6BCD23}" srcOrd="3" destOrd="0" presId="urn:microsoft.com/office/officeart/2005/8/layout/pyramid1"/>
    <dgm:cxn modelId="{627F5426-5E2C-4F9B-B0E3-251B2A3E9169}" type="presParOf" srcId="{7DCC8F3C-185E-4B66-B9E6-FA22FB6BCD23}" destId="{0A018B4E-2155-470D-83EF-51433C4F5122}" srcOrd="0" destOrd="0" presId="urn:microsoft.com/office/officeart/2005/8/layout/pyramid1"/>
    <dgm:cxn modelId="{BA456FD7-15E0-4640-8D44-50B869C3A831}" type="presParOf" srcId="{7DCC8F3C-185E-4B66-B9E6-FA22FB6BCD23}" destId="{70ED5ED6-33B0-4FFC-A02F-39B27E85B7DA}" srcOrd="1" destOrd="0" presId="urn:microsoft.com/office/officeart/2005/8/layout/pyramid1"/>
    <dgm:cxn modelId="{574353D5-5E3A-48C3-A07C-78955A9483ED}" type="presParOf" srcId="{A1915683-F5DE-4CD7-82B5-FAA50AB0304C}" destId="{61400A90-228A-46B7-896C-9AC117A34E89}" srcOrd="4" destOrd="0" presId="urn:microsoft.com/office/officeart/2005/8/layout/pyramid1"/>
    <dgm:cxn modelId="{A2A517F9-90A7-4BA9-8E49-153A8527C82F}" type="presParOf" srcId="{61400A90-228A-46B7-896C-9AC117A34E89}" destId="{4EAF17A5-C193-4A04-A9FA-12A4E80FE7C4}" srcOrd="0" destOrd="0" presId="urn:microsoft.com/office/officeart/2005/8/layout/pyramid1"/>
    <dgm:cxn modelId="{A9DC99B8-A8BC-4F73-8BCC-873B384691A0}" type="presParOf" srcId="{61400A90-228A-46B7-896C-9AC117A34E89}" destId="{A908E4A3-7D02-4B82-8153-94812F007235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5CF660-330B-4EFD-B475-92B69369344E}">
      <dsp:nvSpPr>
        <dsp:cNvPr id="0" name=""/>
        <dsp:cNvSpPr/>
      </dsp:nvSpPr>
      <dsp:spPr>
        <a:xfrm>
          <a:off x="1722578" y="0"/>
          <a:ext cx="890071" cy="1054447"/>
        </a:xfrm>
        <a:prstGeom prst="trapezoid">
          <a:avLst>
            <a:gd name="adj" fmla="val 49537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>
              <a:solidFill>
                <a:schemeClr val="tx1"/>
              </a:solidFill>
              <a:latin typeface="Arial"/>
              <a:cs typeface="Arial"/>
            </a:rPr>
            <a:t>Advanced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>
              <a:solidFill>
                <a:schemeClr val="tx1"/>
              </a:solidFill>
              <a:latin typeface="Arial"/>
              <a:cs typeface="Arial"/>
            </a:rPr>
            <a:t>Care</a:t>
          </a:r>
        </a:p>
      </dsp:txBody>
      <dsp:txXfrm>
        <a:off x="1722578" y="0"/>
        <a:ext cx="890071" cy="1054447"/>
      </dsp:txXfrm>
    </dsp:sp>
    <dsp:sp modelId="{7EF82B6D-E066-47CF-BAF0-84A29067CEC0}">
      <dsp:nvSpPr>
        <dsp:cNvPr id="0" name=""/>
        <dsp:cNvSpPr/>
      </dsp:nvSpPr>
      <dsp:spPr>
        <a:xfrm>
          <a:off x="1227714" y="1054447"/>
          <a:ext cx="1879799" cy="1193330"/>
        </a:xfrm>
        <a:prstGeom prst="trapezoid">
          <a:avLst>
            <a:gd name="adj" fmla="val 41815"/>
          </a:avLst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>
              <a:solidFill>
                <a:schemeClr val="bg1"/>
              </a:solidFill>
              <a:latin typeface="Arial"/>
              <a:cs typeface="Arial"/>
            </a:rPr>
            <a:t>Addressing rising risk </a:t>
          </a:r>
        </a:p>
      </dsp:txBody>
      <dsp:txXfrm>
        <a:off x="1556679" y="1054447"/>
        <a:ext cx="1221869" cy="1193330"/>
      </dsp:txXfrm>
    </dsp:sp>
    <dsp:sp modelId="{FC64FEBF-5842-4E32-A710-8EA00DC49327}">
      <dsp:nvSpPr>
        <dsp:cNvPr id="0" name=""/>
        <dsp:cNvSpPr/>
      </dsp:nvSpPr>
      <dsp:spPr>
        <a:xfrm>
          <a:off x="743976" y="2247778"/>
          <a:ext cx="2847275" cy="1156863"/>
        </a:xfrm>
        <a:prstGeom prst="trapezoid">
          <a:avLst>
            <a:gd name="adj" fmla="val 41815"/>
          </a:avLst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>
              <a:solidFill>
                <a:schemeClr val="bg1"/>
              </a:solidFill>
              <a:latin typeface="Arial"/>
              <a:cs typeface="Arial"/>
            </a:rPr>
            <a:t>Symptom control and optimisation</a:t>
          </a:r>
        </a:p>
      </dsp:txBody>
      <dsp:txXfrm>
        <a:off x="1242249" y="2247778"/>
        <a:ext cx="1850729" cy="1156863"/>
      </dsp:txXfrm>
    </dsp:sp>
    <dsp:sp modelId="{0A018B4E-2155-470D-83EF-51433C4F5122}">
      <dsp:nvSpPr>
        <dsp:cNvPr id="0" name=""/>
        <dsp:cNvSpPr/>
      </dsp:nvSpPr>
      <dsp:spPr>
        <a:xfrm>
          <a:off x="269600" y="3404642"/>
          <a:ext cx="3796027" cy="1134474"/>
        </a:xfrm>
        <a:prstGeom prst="trapezoid">
          <a:avLst>
            <a:gd name="adj" fmla="val 41815"/>
          </a:avLst>
        </a:prstGeom>
        <a:solidFill>
          <a:schemeClr val="accent4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>
              <a:solidFill>
                <a:schemeClr val="bg1"/>
              </a:solidFill>
              <a:latin typeface="Arial"/>
              <a:cs typeface="Arial"/>
            </a:rPr>
            <a:t>Diagnosis and early detection</a:t>
          </a:r>
        </a:p>
      </dsp:txBody>
      <dsp:txXfrm>
        <a:off x="933904" y="3404642"/>
        <a:ext cx="2467418" cy="1134474"/>
      </dsp:txXfrm>
    </dsp:sp>
    <dsp:sp modelId="{4EAF17A5-C193-4A04-A9FA-12A4E80FE7C4}">
      <dsp:nvSpPr>
        <dsp:cNvPr id="0" name=""/>
        <dsp:cNvSpPr/>
      </dsp:nvSpPr>
      <dsp:spPr>
        <a:xfrm>
          <a:off x="0" y="4539117"/>
          <a:ext cx="4335228" cy="644750"/>
        </a:xfrm>
        <a:prstGeom prst="trapezoid">
          <a:avLst>
            <a:gd name="adj" fmla="val 41815"/>
          </a:avLst>
        </a:prstGeom>
        <a:solidFill>
          <a:srgbClr val="00206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>
              <a:solidFill>
                <a:schemeClr val="bg1"/>
              </a:solidFill>
              <a:latin typeface="Arial"/>
              <a:cs typeface="Arial"/>
            </a:rPr>
            <a:t>Prevention </a:t>
          </a:r>
        </a:p>
      </dsp:txBody>
      <dsp:txXfrm>
        <a:off x="758664" y="4539117"/>
        <a:ext cx="2817898" cy="644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B8E4B-F883-4E05-A171-705529C663E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BB89A-E9B3-49CD-AF74-D2A17A9E67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79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47FBE-EBBD-2243-74F9-F7BB43F27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F9346B-B061-126F-B383-77B78D74E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145E45-77C2-E73C-CD60-2B7C605D56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457BC0-B0A7-249C-A4B1-1C45650C55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16BC58-A2D8-49E1-B2B7-9A637C4C775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643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16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title slide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598E9D71-498A-0294-DB92-FA8A45963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30720" y="-508517"/>
            <a:ext cx="11319578" cy="80056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D054BE-B63C-B248-A010-D04767679C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1002268"/>
            <a:ext cx="4643853" cy="250769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5400" b="1" spc="-3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B3AB80-4EA2-FC4A-9654-92EF4DFF4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000" y="3600000"/>
            <a:ext cx="7973051" cy="102496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857E-40D1-074A-8CBC-E3E38E695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002280" cy="365125"/>
          </a:xfrm>
          <a:prstGeom prst="rect">
            <a:avLst/>
          </a:prstGeom>
        </p:spPr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1DEB39-6B31-D948-AF21-75D8DF423B1B}"/>
              </a:ext>
            </a:extLst>
          </p:cNvPr>
          <p:cNvSpPr txBox="1"/>
          <p:nvPr userDrawn="1"/>
        </p:nvSpPr>
        <p:spPr>
          <a:xfrm>
            <a:off x="3225114" y="601774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8E63D1E-5669-124C-90CA-03B13A7D7A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5760000"/>
            <a:ext cx="6259513" cy="4889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accent2"/>
                </a:solidFill>
              </a:defRPr>
            </a:lvl2pPr>
            <a:lvl3pPr marL="714375" indent="0">
              <a:buNone/>
              <a:defRPr>
                <a:solidFill>
                  <a:schemeClr val="accent2"/>
                </a:solidFill>
              </a:defRPr>
            </a:lvl3pPr>
            <a:lvl4pPr marL="1081087" indent="0">
              <a:buNone/>
              <a:defRPr>
                <a:solidFill>
                  <a:schemeClr val="accent2"/>
                </a:solidFill>
              </a:defRPr>
            </a:lvl4pPr>
            <a:lvl5pPr marL="1438275" indent="0"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F2A1D7-0D87-D844-942F-FEAD20579184}"/>
              </a:ext>
            </a:extLst>
          </p:cNvPr>
          <p:cNvSpPr txBox="1"/>
          <p:nvPr userDrawn="1"/>
        </p:nvSpPr>
        <p:spPr>
          <a:xfrm>
            <a:off x="9233452" y="5486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28D04FEF-6120-D9DF-6018-2393FD137B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1045" y="364425"/>
            <a:ext cx="1208955" cy="97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15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ing, subhead, bullets one column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71999"/>
            <a:ext cx="11088000" cy="3456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20880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2400" b="1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771D90-A686-C949-8872-F69893BCF8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D5CE1C-46DF-8846-A4A0-E19A9CC39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4955267-CD3E-4484-1B20-32E90EB4E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82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lide with image A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4093" y="1647568"/>
            <a:ext cx="4909569" cy="313006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ts val="42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Headline over a number of lines,</a:t>
            </a:r>
            <a:br>
              <a:rPr lang="en-GB"/>
            </a:br>
            <a:r>
              <a:rPr lang="en-GB"/>
              <a:t>keep to maximum of four lines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EF456E7-F404-A541-B6E9-27C1B10EC6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</p:spTree>
    <p:extLst>
      <p:ext uri="{BB962C8B-B14F-4D97-AF65-F5344CB8AC3E}">
        <p14:creationId xmlns:p14="http://schemas.microsoft.com/office/powerpoint/2010/main" val="184375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slide with image A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4093" y="1647568"/>
            <a:ext cx="4909569" cy="313006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ts val="42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Headline over a number of lines,</a:t>
            </a:r>
            <a:br>
              <a:rPr lang="en-GB"/>
            </a:br>
            <a:r>
              <a:rPr lang="en-GB"/>
              <a:t>keep to maximum of four lines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EF456E7-F404-A541-B6E9-27C1B10EC6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</p:spTree>
    <p:extLst>
      <p:ext uri="{BB962C8B-B14F-4D97-AF65-F5344CB8AC3E}">
        <p14:creationId xmlns:p14="http://schemas.microsoft.com/office/powerpoint/2010/main" val="107719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large Centred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9F1649F8-C95E-B04E-A0E7-F89193CC97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14367" y="1180298"/>
            <a:ext cx="9811265" cy="29832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200" b="0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“Showcase quotation</a:t>
            </a:r>
            <a:br>
              <a:rPr lang="en-GB"/>
            </a:br>
            <a:r>
              <a:rPr lang="en-GB"/>
              <a:t>with centred text over multiple</a:t>
            </a:r>
            <a:br>
              <a:rPr lang="en-GB"/>
            </a:br>
            <a:r>
              <a:rPr lang="en-GB"/>
              <a:t>lines, try to make a harmonious shape like a diamond or </a:t>
            </a:r>
            <a:r>
              <a:rPr lang="en-GB" err="1"/>
              <a:t>xmas</a:t>
            </a:r>
            <a:r>
              <a:rPr lang="en-GB"/>
              <a:t> tree or</a:t>
            </a:r>
            <a:br>
              <a:rPr lang="en-GB"/>
            </a:br>
            <a:r>
              <a:rPr lang="en-GB"/>
              <a:t>something similar”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406466E-798B-BE4C-B09F-C1B1244AAB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50923" y="5096236"/>
            <a:ext cx="3890150" cy="8969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200" b="1"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Name Surname,</a:t>
            </a:r>
            <a:br>
              <a:rPr lang="en-GB"/>
            </a:br>
            <a:r>
              <a:rPr lang="en-GB"/>
              <a:t>Job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91AA706-8AF6-8441-8070-06566C40A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42D3EEB-DBD8-CD48-C723-5F35F1DAD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80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Grid Boxes 4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244FF8-F4E4-0514-77D0-8D8D69F93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1ACF78F6-439A-384B-9C21-D11B5B50E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B540671A-ED56-3548-A508-080ABBDB5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277721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7721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31884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1884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277721" y="3749267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77721" y="464926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39447" y="3752201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31884" y="465042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DBEB741-20EA-C36A-7EF8-DE1CD1F1A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765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Grid Boxes 2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" y="2699082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2000" y="1691082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4378" y="2699082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24378" y="1691082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5DD270E-858A-0745-A4F5-3FE5B49194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D787DC-00EF-B13A-FE97-CE51273E8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783BA3-377B-7D8A-0B7B-91C314676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61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Grid, Titles 4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205929B3-ED58-E54F-B724-E24FB5F16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2000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92000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92000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4644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2000" y="3744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92000" y="4644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92000" y="3744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7F5640E1-FA0E-4F42-9387-CD7C434D28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555C5-A77A-2E44-BAF7-246298421E1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0000" y="1296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D4B913F3-B51C-1F4F-BA00-F024BBF468C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00000" y="1302462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9A16CC21-F99A-6F47-A063-FA9FE06BAE1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" y="3852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511DBD00-D83F-EF49-900D-B6C65CED273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00000" y="3852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9357DCD-A469-B34A-A880-D744CA731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4BA4CC6C-41AA-2D50-A8B9-63559566F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68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Grid Boxes 2UP with Intro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66871" y="2743014"/>
            <a:ext cx="3564000" cy="3311999"/>
          </a:xfrm>
          <a:prstGeom prst="rect">
            <a:avLst/>
          </a:prstGeom>
          <a:solidFill>
            <a:srgbClr val="F2F2F2"/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66871" y="1735014"/>
            <a:ext cx="3564000" cy="1008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59249" y="2743014"/>
            <a:ext cx="3564000" cy="3311999"/>
          </a:xfrm>
          <a:prstGeom prst="rect">
            <a:avLst/>
          </a:prstGeom>
          <a:solidFill>
            <a:srgbClr val="F2F2F2"/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9249" y="1735014"/>
            <a:ext cx="3564000" cy="1008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88166480-FB4D-C34C-807C-7BA7DD328F6E}"/>
              </a:ext>
            </a:extLst>
          </p:cNvPr>
          <p:cNvSpPr>
            <a:spLocks noGrp="1"/>
          </p:cNvSpPr>
          <p:nvPr>
            <p:ph sz="quarter" idx="4294967295" hasCustomPrompt="1"/>
          </p:nvPr>
        </p:nvSpPr>
        <p:spPr>
          <a:xfrm>
            <a:off x="432000" y="1735014"/>
            <a:ext cx="3564001" cy="4319711"/>
          </a:xfr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GB"/>
              <a:t>Intro summary text goes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5267E27-DA97-0D46-9740-BF9E88C52C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4F929AC-5E7A-1A4C-8427-F04E4C908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86D0C676-28C4-BF14-7D49-3169DC1AA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6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Grid Boxes 4UP with Intro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55FB54-F5EA-C613-D5F4-F3C0063B3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71D89516-E743-9149-8E82-C8FD33FB9E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62ACBA56-8EF4-494B-AB68-12ECC4D0812F}"/>
              </a:ext>
            </a:extLst>
          </p:cNvPr>
          <p:cNvSpPr>
            <a:spLocks noGrp="1"/>
          </p:cNvSpPr>
          <p:nvPr>
            <p:ph sz="quarter" idx="4294967295" hasCustomPrompt="1"/>
          </p:nvPr>
        </p:nvSpPr>
        <p:spPr>
          <a:xfrm>
            <a:off x="432000" y="1285014"/>
            <a:ext cx="3564001" cy="4769711"/>
          </a:xfr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GB"/>
              <a:t>Intro summary text goes here</a:t>
            </a:r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5E206611-9F04-2C46-95B1-573726492E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0428" y="1285014"/>
            <a:ext cx="3564000" cy="900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A897845-DFE8-7140-BE24-7AD33E02F2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428" y="2185014"/>
            <a:ext cx="3564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C737232C-EBE9-2647-917F-C7C76B087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64591" y="1285014"/>
            <a:ext cx="3564000" cy="900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E4DF866-0267-6D4B-8CF4-FAFA97285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64591" y="2186048"/>
            <a:ext cx="3564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Rectangle: Top Corners Rounded 15">
            <a:extLst>
              <a:ext uri="{FF2B5EF4-FFF2-40B4-BE49-F238E27FC236}">
                <a16:creationId xmlns:a16="http://schemas.microsoft.com/office/drawing/2014/main" id="{E29E7FE3-94A7-274E-9C79-62D4A777C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0428" y="3846281"/>
            <a:ext cx="3564000" cy="900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B8ADAB78-EE5F-B741-8763-DEC022B42E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10428" y="4746281"/>
            <a:ext cx="3564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70713629-27C4-A749-B40D-6E3D13CBC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72154" y="3849215"/>
            <a:ext cx="3564000" cy="900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27DCFD9-112E-A945-955D-F67D14142C6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64591" y="4747441"/>
            <a:ext cx="3564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D046538-6FA9-4F4C-86B3-9F8268B46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93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Grid Boxes, Titles 2UP +Intro 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66871" y="2290349"/>
            <a:ext cx="3564000" cy="3764374"/>
          </a:xfrm>
          <a:prstGeom prst="rect">
            <a:avLst/>
          </a:prstGeom>
          <a:solidFill>
            <a:srgbClr val="F2F2F2"/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66871" y="1282349"/>
            <a:ext cx="3564000" cy="1008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59249" y="2290349"/>
            <a:ext cx="3564000" cy="3764372"/>
          </a:xfrm>
          <a:prstGeom prst="rect">
            <a:avLst/>
          </a:prstGeom>
          <a:solidFill>
            <a:srgbClr val="F2F2F2"/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9249" y="1282349"/>
            <a:ext cx="3564000" cy="1008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F17D3740-0A11-F14D-A939-98CD3587271B}"/>
              </a:ext>
            </a:extLst>
          </p:cNvPr>
          <p:cNvSpPr>
            <a:spLocks noGrp="1"/>
          </p:cNvSpPr>
          <p:nvPr>
            <p:ph sz="quarter" idx="4294967295" hasCustomPrompt="1"/>
          </p:nvPr>
        </p:nvSpPr>
        <p:spPr>
          <a:xfrm>
            <a:off x="432000" y="1285014"/>
            <a:ext cx="3564001" cy="4769711"/>
          </a:xfrm>
        </p:spPr>
        <p:txBody>
          <a:bodyPr lIns="0" tIns="0" rIns="0" bIns="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GB"/>
              <a:t>Intro summary text goes here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5347A23-4C56-A54D-96A3-4993B86066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21EFD07-C8A5-7845-9A8E-928B94195A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74871" y="1426237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076541C-26A7-7147-BAC1-5A229E7C0E3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67249" y="1426237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FF391A-F0C8-2846-A025-06D92CB6C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4626D58-3C16-8648-D845-A7F521318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78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, content, basic text one col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5138" y="414734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75138" y="1415778"/>
            <a:ext cx="7632000" cy="402644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200" b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01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Grid boxes, Titles 4UP +Intro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A897845-DFE8-7140-BE24-7AD33E02F2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428" y="2185014"/>
            <a:ext cx="3564000" cy="1512000"/>
          </a:xfrm>
          <a:prstGeom prst="rect">
            <a:avLst/>
          </a:prstGeom>
          <a:solidFill>
            <a:srgbClr val="F2F2F2"/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5E206611-9F04-2C46-95B1-573726492E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0428" y="1285014"/>
            <a:ext cx="3564000" cy="900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E4DF866-0267-6D4B-8CF4-FAFA97285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64591" y="2186048"/>
            <a:ext cx="3564000" cy="1512000"/>
          </a:xfrm>
          <a:prstGeom prst="rect">
            <a:avLst/>
          </a:prstGeom>
          <a:solidFill>
            <a:srgbClr val="F2F2F2"/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C737232C-EBE9-2647-917F-C7C76B087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64591" y="1285014"/>
            <a:ext cx="3564000" cy="900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B8ADAB78-EE5F-B741-8763-DEC022B42E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10428" y="4746281"/>
            <a:ext cx="3564000" cy="1512000"/>
          </a:xfrm>
          <a:prstGeom prst="rect">
            <a:avLst/>
          </a:prstGeom>
          <a:solidFill>
            <a:srgbClr val="F2F2F2"/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Rectangle: Top Corners Rounded 15">
            <a:extLst>
              <a:ext uri="{FF2B5EF4-FFF2-40B4-BE49-F238E27FC236}">
                <a16:creationId xmlns:a16="http://schemas.microsoft.com/office/drawing/2014/main" id="{E29E7FE3-94A7-274E-9C79-62D4A777C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0428" y="3846281"/>
            <a:ext cx="3564000" cy="900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27DCFD9-112E-A945-955D-F67D14142C6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64591" y="4747441"/>
            <a:ext cx="3564000" cy="1512000"/>
          </a:xfrm>
          <a:prstGeom prst="rect">
            <a:avLst/>
          </a:prstGeom>
          <a:solidFill>
            <a:srgbClr val="F2F2F2"/>
          </a:solidFill>
          <a:ln w="6350">
            <a:solidFill>
              <a:schemeClr val="accent2"/>
            </a:solidFill>
          </a:ln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70713629-27C4-A749-B40D-6E3D13CBC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72154" y="3849215"/>
            <a:ext cx="3564000" cy="900000"/>
          </a:xfrm>
          <a:prstGeom prst="round2SameRect">
            <a:avLst/>
          </a:prstGeom>
          <a:solidFill>
            <a:srgbClr val="E4EBEE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EA0FBD3D-6E21-E549-967B-395F00EE1908}"/>
              </a:ext>
            </a:extLst>
          </p:cNvPr>
          <p:cNvSpPr>
            <a:spLocks noGrp="1"/>
          </p:cNvSpPr>
          <p:nvPr>
            <p:ph sz="quarter" idx="4294967295" hasCustomPrompt="1"/>
          </p:nvPr>
        </p:nvSpPr>
        <p:spPr>
          <a:xfrm>
            <a:off x="432000" y="1393014"/>
            <a:ext cx="3564001" cy="4865268"/>
          </a:xfrm>
        </p:spPr>
        <p:txBody>
          <a:bodyPr lIns="0" tIns="0" rIns="0" bIns="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GB"/>
              <a:t>Intro summary text goes here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E8CEA5C8-040E-A042-A8BE-B661106C8E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F63E93DE-B0A0-E448-839F-EC15B688DA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8428" y="1393014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8728E9EF-F5FD-C54D-A0C4-E79B3934E34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72591" y="1394399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3CE4756-EA5A-644E-8E3C-7A88541176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18428" y="3954281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A023CEAC-43CB-D349-B655-0C148109A5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0154" y="3954281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116781D-5A03-6141-8389-E5AB404ECD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6B9BB60-BD70-1857-B877-C41DEC1AF4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08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9F1649F8-C95E-B04E-A0E7-F89193CC97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224" y="1314156"/>
            <a:ext cx="7503849" cy="3466727"/>
          </a:xfrm>
          <a:prstGeom prst="rect">
            <a:avLst/>
          </a:prstGeom>
        </p:spPr>
        <p:txBody>
          <a:bodyPr>
            <a:noAutofit/>
          </a:bodyPr>
          <a:lstStyle>
            <a:lvl1pPr marL="288000" indent="-288000" algn="l">
              <a:buNone/>
              <a:defRPr sz="42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“Showcase quotation</a:t>
            </a:r>
            <a:br>
              <a:rPr lang="en-GB"/>
            </a:br>
            <a:r>
              <a:rPr lang="en-GB"/>
              <a:t>with left aligned text over multiple lines. Try to keep</a:t>
            </a:r>
            <a:br>
              <a:rPr lang="en-GB"/>
            </a:br>
            <a:r>
              <a:rPr lang="en-GB"/>
              <a:t>it to four lines if </a:t>
            </a:r>
            <a:r>
              <a:rPr lang="en-GB" err="1"/>
              <a:t>poss</a:t>
            </a:r>
            <a:r>
              <a:rPr lang="en-GB"/>
              <a:t> or five lines max.”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406466E-798B-BE4C-B09F-C1B1244AAB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8000" y="4780883"/>
            <a:ext cx="7503849" cy="89693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Name Surname,</a:t>
            </a:r>
            <a:br>
              <a:rPr lang="en-GB"/>
            </a:br>
            <a:r>
              <a:rPr lang="en-GB"/>
              <a:t>Job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43FE3F0-85CD-934D-A3A3-CF2B78D73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A86FEEE-9136-D68E-6360-B4FDD6D91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20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blue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9F1649F8-C95E-B04E-A0E7-F89193CC97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224" y="1314156"/>
            <a:ext cx="7503849" cy="3466727"/>
          </a:xfrm>
          <a:prstGeom prst="rect">
            <a:avLst/>
          </a:prstGeom>
        </p:spPr>
        <p:txBody>
          <a:bodyPr>
            <a:noAutofit/>
          </a:bodyPr>
          <a:lstStyle>
            <a:lvl1pPr marL="288000" indent="-288000" algn="l">
              <a:buNone/>
              <a:defRPr sz="42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“Showcase quotation</a:t>
            </a:r>
            <a:br>
              <a:rPr lang="en-GB"/>
            </a:br>
            <a:r>
              <a:rPr lang="en-GB"/>
              <a:t>with left aligned text over multiple lines. Try to keep</a:t>
            </a:r>
            <a:br>
              <a:rPr lang="en-GB"/>
            </a:br>
            <a:r>
              <a:rPr lang="en-GB"/>
              <a:t>it to four lines if </a:t>
            </a:r>
            <a:r>
              <a:rPr lang="en-GB" err="1"/>
              <a:t>poss</a:t>
            </a:r>
            <a:r>
              <a:rPr lang="en-GB"/>
              <a:t> or five lines max.”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406466E-798B-BE4C-B09F-C1B1244AAB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8000" y="4780883"/>
            <a:ext cx="7503849" cy="89693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Name Surname,</a:t>
            </a:r>
            <a:br>
              <a:rPr lang="en-GB"/>
            </a:br>
            <a:r>
              <a:rPr lang="en-GB"/>
              <a:t>Job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43FE3F0-85CD-934D-A3A3-CF2B78D73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A86FEEE-9136-D68E-6360-B4FDD6D91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55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D43F37B1-1F8A-2CA4-9D19-C0E420FB42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Heading label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F337CE4-9082-D695-8AD8-89148114EBD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7052" y="2331691"/>
            <a:ext cx="3461285" cy="311053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20767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BA16B251-D1BB-394C-319F-40E8F04D7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Heading label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42D69F-C459-8ECE-06A1-66E418FF3EC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7052" y="2331691"/>
            <a:ext cx="3461285" cy="311053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97563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52196E5-15CA-15E3-1E10-32B3D1992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52C93B3-5A12-5AAD-2ACF-93939EE7FB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558B23E-2241-0C04-DC3A-1FCFC1EF8A2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7052" y="2331691"/>
            <a:ext cx="3461285" cy="311053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800" b="1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“Add quote text here”</a:t>
            </a:r>
          </a:p>
        </p:txBody>
      </p:sp>
    </p:spTree>
    <p:extLst>
      <p:ext uri="{BB962C8B-B14F-4D97-AF65-F5344CB8AC3E}">
        <p14:creationId xmlns:p14="http://schemas.microsoft.com/office/powerpoint/2010/main" val="174454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EB4F947-0C85-DAF2-683C-40847EF7F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EA7B0BA1-E61A-5019-0AA4-5328CA2AB0E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A22BD2E-E9C2-A15B-06FB-553974CDE6C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7052" y="2331691"/>
            <a:ext cx="3461285" cy="311053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800" b="1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“Add quote text here”</a:t>
            </a:r>
          </a:p>
        </p:txBody>
      </p:sp>
    </p:spTree>
    <p:extLst>
      <p:ext uri="{BB962C8B-B14F-4D97-AF65-F5344CB8AC3E}">
        <p14:creationId xmlns:p14="http://schemas.microsoft.com/office/powerpoint/2010/main" val="108323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0C3909-1482-1013-E118-A2CE0A1DD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E3119AD-4AAB-8B34-F6C1-8D76F0D453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042" y="2242938"/>
            <a:ext cx="10515600" cy="1325563"/>
          </a:xfrm>
        </p:spPr>
        <p:txBody>
          <a:bodyPr>
            <a:noAutofit/>
          </a:bodyPr>
          <a:lstStyle>
            <a:lvl1pPr>
              <a:defRPr sz="6000" b="1"/>
            </a:lvl1pPr>
          </a:lstStyle>
          <a:p>
            <a:r>
              <a:rPr lang="en-US"/>
              <a:t>Breaker slide 1</a:t>
            </a:r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2932" y="3564000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87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reaker Heading1-Blue-DarkBlueA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AF6C2AD-0E53-2A94-6EDF-C2BC1C35E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41914" y="-121920"/>
            <a:ext cx="12408747" cy="697992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D1B5349-CF21-E9D2-92A0-6C58C15A04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1688" y="2165645"/>
            <a:ext cx="10515600" cy="1325563"/>
          </a:xfrm>
        </p:spPr>
        <p:txBody>
          <a:bodyPr>
            <a:noAutofit/>
          </a:bodyPr>
          <a:lstStyle>
            <a:lvl1pPr>
              <a:defRPr sz="6000" b="1"/>
            </a:lvl1pPr>
          </a:lstStyle>
          <a:p>
            <a:r>
              <a:rPr lang="en-US"/>
              <a:t>Breaker </a:t>
            </a:r>
            <a:br>
              <a:rPr lang="en-US"/>
            </a:br>
            <a:r>
              <a:rPr lang="en-US"/>
              <a:t>slide 2</a:t>
            </a:r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000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31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reaker Heading1-Blue-DarkBlueA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D07C2D6-AB1B-B84B-BC13-7D79E8BCF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16318" y="-148043"/>
            <a:ext cx="12499929" cy="70312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506D8CC-65FF-0E59-2392-2C0EBC0605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7468" y="2165645"/>
            <a:ext cx="10515600" cy="1325563"/>
          </a:xfrm>
        </p:spPr>
        <p:txBody>
          <a:bodyPr>
            <a:noAutofit/>
          </a:bodyPr>
          <a:lstStyle>
            <a:lvl1pPr>
              <a:defRPr sz="6000" b="1"/>
            </a:lvl1pPr>
          </a:lstStyle>
          <a:p>
            <a:r>
              <a:rPr lang="en-US"/>
              <a:t>Breaker </a:t>
            </a:r>
            <a:br>
              <a:rPr lang="en-US"/>
            </a:br>
            <a:r>
              <a:rPr lang="en-US"/>
              <a:t>slide 3</a:t>
            </a:r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916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67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Heading, content, basic text one col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5138" y="414734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75138" y="1415778"/>
            <a:ext cx="7632000" cy="402644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200" b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49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reaker Heading1-Blue-DarkBlueA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76489-9A30-702B-3E26-D818458928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7468" y="2165645"/>
            <a:ext cx="10515600" cy="1325563"/>
          </a:xfrm>
        </p:spPr>
        <p:txBody>
          <a:bodyPr>
            <a:noAutofit/>
          </a:bodyPr>
          <a:lstStyle>
            <a:lvl1pPr>
              <a:defRPr sz="6000" b="1"/>
            </a:lvl1pPr>
          </a:lstStyle>
          <a:p>
            <a:r>
              <a:rPr lang="en-US"/>
              <a:t>Breaker </a:t>
            </a:r>
            <a:br>
              <a:rPr lang="en-US"/>
            </a:br>
            <a:r>
              <a:rPr lang="en-US"/>
              <a:t>slide 4</a:t>
            </a:r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4598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  <p:pic>
        <p:nvPicPr>
          <p:cNvPr id="5" name="Picture 4" descr="A blue rectangle with black background&#10;&#10;Description automatically generated">
            <a:extLst>
              <a:ext uri="{FF2B5EF4-FFF2-40B4-BE49-F238E27FC236}">
                <a16:creationId xmlns:a16="http://schemas.microsoft.com/office/drawing/2014/main" id="{D115B473-1B85-DD59-52BE-0E90A80C94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61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slide with image A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EF456E7-F404-A541-B6E9-27C1B10EC6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50355A0D-4235-0CF1-A976-C33D8CCCBF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916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E577A8-7F18-CBCC-319C-10DC2550A7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7468" y="2165645"/>
            <a:ext cx="4716354" cy="1325563"/>
          </a:xfrm>
        </p:spPr>
        <p:txBody>
          <a:bodyPr>
            <a:noAutofit/>
          </a:bodyPr>
          <a:lstStyle>
            <a:lvl1pPr>
              <a:defRPr sz="6000" b="1"/>
            </a:lvl1pPr>
          </a:lstStyle>
          <a:p>
            <a:r>
              <a:rPr lang="en-US"/>
              <a:t>Breaker </a:t>
            </a:r>
            <a:br>
              <a:rPr lang="en-US"/>
            </a:br>
            <a:r>
              <a:rPr lang="en-US"/>
              <a:t>slide 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42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ata 1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8B4B32-B7B7-DB40-9D0C-2D4D8414C6EC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3715D-C90E-7C4B-B312-C707773A39DD}"/>
              </a:ext>
            </a:extLst>
          </p:cNvPr>
          <p:cNvSpPr txBox="1"/>
          <p:nvPr userDrawn="1"/>
        </p:nvSpPr>
        <p:spPr>
          <a:xfrm>
            <a:off x="2232561" y="3170712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7E920E-FCD4-834F-9787-A19C03BDF9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E055424E-84DC-71BA-CBB2-BE0007D93C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26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ata 1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310075"/>
            <a:ext cx="11404154" cy="426721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8B4B32-B7B7-DB40-9D0C-2D4D8414C6EC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3715D-C90E-7C4B-B312-C707773A39DD}"/>
              </a:ext>
            </a:extLst>
          </p:cNvPr>
          <p:cNvSpPr txBox="1"/>
          <p:nvPr userDrawn="1"/>
        </p:nvSpPr>
        <p:spPr>
          <a:xfrm>
            <a:off x="2232561" y="3170712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7E920E-FCD4-834F-9787-A19C03BDF9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E055424E-84DC-71BA-CBB2-BE0007D93C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FB2922A9-9C8F-43B1-7D0A-0C7761EE45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7672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 b="1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</p:spTree>
    <p:extLst>
      <p:ext uri="{BB962C8B-B14F-4D97-AF65-F5344CB8AC3E}">
        <p14:creationId xmlns:p14="http://schemas.microsoft.com/office/powerpoint/2010/main" val="266749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ata 1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310075"/>
            <a:ext cx="11404154" cy="426721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8B4B32-B7B7-DB40-9D0C-2D4D8414C6EC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3715D-C90E-7C4B-B312-C707773A39DD}"/>
              </a:ext>
            </a:extLst>
          </p:cNvPr>
          <p:cNvSpPr txBox="1"/>
          <p:nvPr userDrawn="1"/>
        </p:nvSpPr>
        <p:spPr>
          <a:xfrm>
            <a:off x="2232561" y="3170712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7E920E-FCD4-834F-9787-A19C03BDF9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E055424E-84DC-71BA-CBB2-BE0007D93C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FB2922A9-9C8F-43B1-7D0A-0C7761EE45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7672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 b="1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</p:spTree>
    <p:extLst>
      <p:ext uri="{BB962C8B-B14F-4D97-AF65-F5344CB8AC3E}">
        <p14:creationId xmlns:p14="http://schemas.microsoft.com/office/powerpoint/2010/main" val="327073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ACCESSIBLE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6D92FD5-08EA-6BC8-29BC-BCF5EEFE1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-2509143" y="-71523"/>
            <a:ext cx="10768951" cy="7616239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77C56A3-4FFE-73CF-6F7F-1F451E5B3F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1045" y="364425"/>
            <a:ext cx="1208955" cy="97978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9D383FB-0467-4241-BEF0-D636E8867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715926" y="2605852"/>
            <a:ext cx="8651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390E57B-AF19-8642-9E47-AF887F52887B}"/>
              </a:ext>
            </a:extLst>
          </p:cNvPr>
          <p:cNvSpPr txBox="1"/>
          <p:nvPr userDrawn="1"/>
        </p:nvSpPr>
        <p:spPr>
          <a:xfrm>
            <a:off x="5610770" y="2808746"/>
            <a:ext cx="4343734" cy="26080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6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Thank You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	@nhsengland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	company/</a:t>
            </a:r>
            <a:r>
              <a:rPr kumimoji="0" lang="en-GB" sz="2400" b="1" i="0" u="none" strike="noStrike" kern="1200" cap="none" spc="2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nhsengland</a:t>
            </a:r>
            <a:endParaRPr kumimoji="0" lang="en-GB" sz="2400" b="1" i="0" u="none" strike="noStrike" kern="1200" cap="none" spc="2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england.nhs.uk</a:t>
            </a:r>
            <a:endParaRPr lang="en-GB" sz="2400" b="1">
              <a:solidFill>
                <a:schemeClr val="tx1"/>
              </a:solidFill>
            </a:endParaRPr>
          </a:p>
        </p:txBody>
      </p:sp>
      <p:pic>
        <p:nvPicPr>
          <p:cNvPr id="5" name="Picture 4" descr="Twitter symbol">
            <a:extLst>
              <a:ext uri="{FF2B5EF4-FFF2-40B4-BE49-F238E27FC236}">
                <a16:creationId xmlns:a16="http://schemas.microsoft.com/office/drawing/2014/main" id="{6C1B65D7-2EE6-F44F-85AA-7C93787926C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872040" y="3665234"/>
            <a:ext cx="390144" cy="390144"/>
          </a:xfrm>
          <a:prstGeom prst="rect">
            <a:avLst/>
          </a:prstGeom>
        </p:spPr>
      </p:pic>
      <p:pic>
        <p:nvPicPr>
          <p:cNvPr id="8" name="Picture 7" descr="LinkedIn symbol">
            <a:extLst>
              <a:ext uri="{FF2B5EF4-FFF2-40B4-BE49-F238E27FC236}">
                <a16:creationId xmlns:a16="http://schemas.microsoft.com/office/drawing/2014/main" id="{F2843EE8-F6F8-9D40-92C1-94FB4DCF14B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5885396" y="4266369"/>
            <a:ext cx="390144" cy="390144"/>
          </a:xfrm>
          <a:prstGeom prst="rect">
            <a:avLst/>
          </a:prstGeom>
        </p:spPr>
      </p:pic>
      <p:pic>
        <p:nvPicPr>
          <p:cNvPr id="72" name="Picture 96" descr="World-wide web symbol">
            <a:extLst>
              <a:ext uri="{FF2B5EF4-FFF2-40B4-BE49-F238E27FC236}">
                <a16:creationId xmlns:a16="http://schemas.microsoft.com/office/drawing/2014/main" id="{664BA24D-FA8C-EE4D-A2DC-491BF11D6FA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767074" y="4806522"/>
            <a:ext cx="600075" cy="60007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30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E7E08-9801-EC89-A9E5-529E206B4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3C0D5-7EC7-7028-F847-54E55817A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FAC2D-75E3-C0C2-4767-56E83541C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F22B5-B868-4C4B-B886-A859E2AF9504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63321-BBB1-55EB-9B68-43C894177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7F2A1-DD29-113D-3AAE-9B62D274D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C5409-C711-4067-8930-39EBE3244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151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mple-Icons-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741F68A-44AA-5742-B124-91614CFD1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3058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68E66E-4300-C34D-B490-E2E6A73E58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3058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37980B-A75B-014B-A7A8-965882204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34525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B5FF7D-C2EF-9E4C-A4CF-A835052E5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85992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7481C1-F4F0-BE4E-B991-152BB9620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37459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BC860F-BE8A-634D-9A96-33CE6D96B9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8926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FA913FF-786C-1944-BF18-E9AB064B34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0393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C22D839-E390-8340-B649-B4FC5A6CF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91860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40EE3D-EEFC-874A-A65B-DDDE03FC3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443327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A667BF2-B8EF-D949-9F15-FC3B3099A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94794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201170-3375-514F-99C2-E37C69039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746258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18572B-1544-A043-9B02-7AB01C90C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34525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D2BEC2-9D68-CC4D-A04A-BB949A02D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85992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415083-D44F-FE40-A8D1-7BFAC700D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37459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E67BC68-4FB2-EE4A-A33E-6A7AF0CF4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8926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277C142-7A53-7A4A-A8FB-FBF33048E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0393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ADC5831-BE66-5045-87AF-18EBDF0274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91860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CB65DE4-B016-474E-A1C1-495957C7C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443327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8B3AA15-3E6B-C347-B0BE-F416C5684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94794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C0924D-A95B-1E43-84A3-825886C48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746258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A6737CC-78B4-0C46-99B9-341CFA60E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3058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2455CAA-C332-E746-A62B-4F86F892F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34525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F322EA-8B44-2C46-9412-34692FAFE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85992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B462B7-0B7F-EA46-9EFF-D26991D230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37459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F522785-C8F3-734E-AF20-487FED2CE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8926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98AD1D6-A541-1941-8B56-2FF093676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0393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844F750-124C-F246-BCDD-67595B93DC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91860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5499656-96AE-C649-B3C1-81D5C6F60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443327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3150134-3C23-2A41-8EC0-2D0F308CD2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94794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A542EAC-EEE9-2748-9DAC-6986FFF634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746258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1CDB1A-8B42-520A-323D-5D120AA42E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83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ample-Icons-Layout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741F68A-44AA-5742-B124-91614CFD1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3058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18572B-1544-A043-9B02-7AB01C90C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34525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D2BEC2-9D68-CC4D-A04A-BB949A02D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85992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415083-D44F-FE40-A8D1-7BFAC700D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37459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A6737CC-78B4-0C46-99B9-341CFA60E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3058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2455CAA-C332-E746-A62B-4F86F892F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34525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F322EA-8B44-2C46-9412-34692FAFE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85992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B462B7-0B7F-EA46-9EFF-D26991D230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37459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10BDAA4-2C6C-4E47-9616-5977DD23D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22911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691AF0D-B60D-2949-AB30-089AD6A4A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74153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76B0456-3FC3-5D44-A9F1-56A57FD0B9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25395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69F651-3737-5832-DC5A-9DB8A57B6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1CA835D-248C-29AB-B7DE-5AD7C7D2A8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77829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, subhead, two columns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BB79D01-2A70-DAF1-6A65-BC0424C2F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5992"/>
            <a:ext cx="11088000" cy="3456000"/>
          </a:xfrm>
          <a:prstGeom prst="rect">
            <a:avLst/>
          </a:prstGeom>
        </p:spPr>
        <p:txBody>
          <a:bodyPr lIns="0" tIns="0" rIns="0" bIns="0" numCol="2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E2133D-2149-6B45-BEAB-A2D5E225B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08789" y="6336000"/>
            <a:ext cx="1139921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4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, subhead, two columns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BB79D01-2A70-DAF1-6A65-BC0424C2F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5992"/>
            <a:ext cx="11088000" cy="3456000"/>
          </a:xfrm>
          <a:prstGeom prst="rect">
            <a:avLst/>
          </a:prstGeom>
        </p:spPr>
        <p:txBody>
          <a:bodyPr lIns="0" tIns="0" rIns="0" bIns="0" numCol="2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E2133D-2149-6B45-BEAB-A2D5E225B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08789" y="6336000"/>
            <a:ext cx="1139921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58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, subhead, Three columns">
    <p:bg>
      <p:bgPr>
        <a:solidFill>
          <a:srgbClr val="F6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6000"/>
            <a:ext cx="11088000" cy="3456000"/>
          </a:xfrm>
          <a:prstGeom prst="rect">
            <a:avLst/>
          </a:prstGeom>
        </p:spPr>
        <p:txBody>
          <a:bodyPr lIns="0" tIns="0" rIns="0" bIns="0" numCol="3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A9D545D-FD2F-4843-8588-07EBE7DDA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487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707F89CB-5AF7-9C7B-6503-F287E127E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09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, subhead, Three columns">
    <p:bg>
      <p:bgPr>
        <a:solidFill>
          <a:srgbClr val="CCDFF1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6000"/>
            <a:ext cx="11088000" cy="3456000"/>
          </a:xfrm>
          <a:prstGeom prst="rect">
            <a:avLst/>
          </a:prstGeom>
        </p:spPr>
        <p:txBody>
          <a:bodyPr lIns="0" tIns="0" rIns="0" bIns="0" numCol="3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tx1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A9D545D-FD2F-4843-8588-07EBE7DDA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2000" y="63487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707F89CB-5AF7-9C7B-6503-F287E127E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27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CE947E-1F3C-4CE2-B205-42ACABCDF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187EB-CD8C-4429-80A8-057E397FF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8BCC8-525B-41FD-8646-596B1960C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574AD-8404-48D7-8DB8-BCC9125C3396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564A6-47BB-43DB-A152-9E15557601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3BD63-EE18-4132-8F91-68A0A2C0D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9695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  <p:sldLayoutId id="2147483715" r:id="rId19"/>
    <p:sldLayoutId id="2147483716" r:id="rId20"/>
    <p:sldLayoutId id="2147483717" r:id="rId21"/>
    <p:sldLayoutId id="2147483718" r:id="rId22"/>
    <p:sldLayoutId id="2147483719" r:id="rId23"/>
    <p:sldLayoutId id="2147483720" r:id="rId24"/>
    <p:sldLayoutId id="2147483721" r:id="rId25"/>
    <p:sldLayoutId id="2147483722" r:id="rId26"/>
    <p:sldLayoutId id="2147483723" r:id="rId27"/>
    <p:sldLayoutId id="2147483724" r:id="rId28"/>
    <p:sldLayoutId id="2147483725" r:id="rId29"/>
    <p:sldLayoutId id="2147483726" r:id="rId30"/>
    <p:sldLayoutId id="2147483727" r:id="rId31"/>
    <p:sldLayoutId id="2147483728" r:id="rId32"/>
    <p:sldLayoutId id="2147483729" r:id="rId33"/>
    <p:sldLayoutId id="2147483730" r:id="rId34"/>
    <p:sldLayoutId id="2147483731" r:id="rId35"/>
    <p:sldLayoutId id="2147483732" r:id="rId3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future.nhs.uk/connect.ti/NHSatH/view?objectId=39711408" TargetMode="Externa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6C46F-807B-2079-ABB6-CE74B1885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B144BD3-272F-56DF-6281-D1F4A1DE1447}"/>
              </a:ext>
            </a:extLst>
          </p:cNvPr>
          <p:cNvSpPr/>
          <p:nvPr/>
        </p:nvSpPr>
        <p:spPr>
          <a:xfrm>
            <a:off x="2184523" y="1210438"/>
            <a:ext cx="4439542" cy="988053"/>
          </a:xfrm>
          <a:prstGeom prst="rect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n-GB" sz="1300">
              <a:ea typeface="+mn-lt"/>
              <a:cs typeface="+mn-lt"/>
            </a:endParaRPr>
          </a:p>
          <a:p>
            <a:pPr lvl="1"/>
            <a:endParaRPr lang="en-GB" sz="1200">
              <a:ea typeface="+mn-lt"/>
              <a:cs typeface="+mn-lt"/>
            </a:endParaRPr>
          </a:p>
          <a:p>
            <a:pPr lvl="1"/>
            <a:r>
              <a:rPr lang="en-GB" sz="1200">
                <a:ea typeface="+mn-lt"/>
                <a:cs typeface="+mn-lt"/>
              </a:rPr>
              <a:t>Patients with quality assured diagnosis of COPD and severe symptoms and/or severe exacerbations, and/or respiratory failure and/or secondary complications</a:t>
            </a:r>
            <a:endParaRPr lang="en-US" sz="1200">
              <a:ea typeface="+mn-lt"/>
              <a:cs typeface="+mn-lt"/>
            </a:endParaRPr>
          </a:p>
          <a:p>
            <a:pPr marL="721995"/>
            <a:endParaRPr lang="en-GB" sz="13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3445" indent="-171450">
              <a:buFont typeface="Arial"/>
              <a:buChar char="•"/>
            </a:pP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1EE923-7756-25DD-D12A-BBF514680465}"/>
              </a:ext>
            </a:extLst>
          </p:cNvPr>
          <p:cNvSpPr/>
          <p:nvPr/>
        </p:nvSpPr>
        <p:spPr>
          <a:xfrm>
            <a:off x="2527847" y="2230583"/>
            <a:ext cx="4108494" cy="1180936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n-GB" sz="1200">
              <a:ea typeface="+mn-lt"/>
              <a:cs typeface="+mn-lt"/>
            </a:endParaRPr>
          </a:p>
          <a:p>
            <a:pPr lvl="1"/>
            <a:r>
              <a:rPr lang="en-GB" sz="1200">
                <a:ea typeface="+mn-lt"/>
                <a:cs typeface="+mn-lt"/>
              </a:rPr>
              <a:t>Patients with quality assured diagnosis of COPD with exacerbations and/or significant breathlessness </a:t>
            </a:r>
            <a:endParaRPr lang="en-US" sz="1200">
              <a:cs typeface="Arial" panose="020B0604020202020204"/>
            </a:endParaRPr>
          </a:p>
          <a:p>
            <a:pPr marL="542925"/>
            <a:endParaRPr lang="en-GB" sz="1300">
              <a:cs typeface="Arial"/>
            </a:endParaRPr>
          </a:p>
          <a:p>
            <a:pPr marL="714375" indent="-171450">
              <a:buFont typeface="Arial"/>
              <a:buChar char="•"/>
            </a:pP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3B419AA-1495-E2E8-86DE-F25606CC7D2C}"/>
              </a:ext>
            </a:extLst>
          </p:cNvPr>
          <p:cNvSpPr/>
          <p:nvPr/>
        </p:nvSpPr>
        <p:spPr>
          <a:xfrm>
            <a:off x="2440421" y="3452075"/>
            <a:ext cx="4200709" cy="112742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179830" indent="-285750">
              <a:buFont typeface="Arial"/>
              <a:buChar char="•"/>
            </a:pPr>
            <a:endParaRPr lang="en-GB" sz="1300">
              <a:ea typeface="+mn-lt"/>
              <a:cs typeface="+mn-lt"/>
            </a:endParaRPr>
          </a:p>
          <a:p>
            <a:pPr marL="1179830" indent="-285750">
              <a:buFont typeface="Arial"/>
              <a:buChar char="•"/>
            </a:pPr>
            <a:endParaRPr lang="en-GB" sz="1300">
              <a:ea typeface="+mn-lt"/>
              <a:cs typeface="+mn-lt"/>
            </a:endParaRPr>
          </a:p>
          <a:p>
            <a:pPr marL="894080"/>
            <a:r>
              <a:rPr lang="en-GB" sz="1200">
                <a:ea typeface="+mn-lt"/>
                <a:cs typeface="+mn-lt"/>
              </a:rPr>
              <a:t>Patients with quality assured diagnosis of COPD and daily symptoms</a:t>
            </a:r>
            <a:endParaRPr lang="en-US" sz="1200">
              <a:ea typeface="+mn-lt"/>
              <a:cs typeface="+mn-lt"/>
            </a:endParaRPr>
          </a:p>
          <a:p>
            <a:pPr marL="894080"/>
            <a:endParaRPr lang="en-GB" sz="1300">
              <a:cs typeface="Arial" panose="020B0604020202020204"/>
            </a:endParaRPr>
          </a:p>
          <a:p>
            <a:pPr marL="1079500" indent="-185420">
              <a:buClr>
                <a:schemeClr val="tx1"/>
              </a:buClr>
              <a:buFont typeface="Arial"/>
              <a:buChar char="•"/>
            </a:pP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9500" indent="-10795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9500" indent="-10795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8FE6562-CC7D-4B05-7002-816EA447926B}"/>
              </a:ext>
            </a:extLst>
          </p:cNvPr>
          <p:cNvSpPr/>
          <p:nvPr/>
        </p:nvSpPr>
        <p:spPr>
          <a:xfrm>
            <a:off x="1869582" y="4626937"/>
            <a:ext cx="4777163" cy="1053925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090420"/>
            <a:endParaRPr lang="en-GB" sz="1300"/>
          </a:p>
          <a:p>
            <a:pPr marL="2090420"/>
            <a:endParaRPr lang="en-GB" sz="1300"/>
          </a:p>
          <a:p>
            <a:pPr marL="2090420"/>
            <a:endParaRPr lang="en-GB" sz="1300"/>
          </a:p>
          <a:p>
            <a:pPr marL="2090420"/>
            <a:r>
              <a:rPr lang="en-GB" sz="1200"/>
              <a:t>Adults &gt;35, smokers, living with deprivation and/or from high-risk occupations, with s</a:t>
            </a:r>
            <a:r>
              <a:rPr lang="en-GB" sz="1200">
                <a:ea typeface="+mn-lt"/>
                <a:cs typeface="+mn-lt"/>
              </a:rPr>
              <a:t>ymptoms of cough, sputum, wheeze and/or breathlessness</a:t>
            </a:r>
            <a:endParaRPr lang="en-US" sz="1200">
              <a:cs typeface="Arial" panose="020B0604020202020204"/>
            </a:endParaRPr>
          </a:p>
          <a:p>
            <a:pPr marL="1633220" lvl="1"/>
            <a:endParaRPr lang="en-GB" sz="1300">
              <a:cs typeface="Arial" panose="020B0604020202020204"/>
            </a:endParaRPr>
          </a:p>
          <a:p>
            <a:pPr marL="1633220" lvl="1"/>
            <a:endParaRPr lang="en-GB" sz="13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47470" indent="-171450">
              <a:buFont typeface="Arial" panose="020B0604020202020204" pitchFamily="34" charset="0"/>
              <a:buChar char="•"/>
            </a:pP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9C43DEC-CBEA-8349-386A-8B0D9B5BBE12}"/>
              </a:ext>
            </a:extLst>
          </p:cNvPr>
          <p:cNvSpPr txBox="1"/>
          <p:nvPr/>
        </p:nvSpPr>
        <p:spPr>
          <a:xfrm>
            <a:off x="360539" y="245599"/>
            <a:ext cx="10658763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200" b="1">
                <a:solidFill>
                  <a:srgbClr val="0070C0"/>
                </a:solidFill>
                <a:latin typeface="Arial"/>
                <a:cs typeface="Arial"/>
              </a:rPr>
              <a:t>COPD: A Population Health Management (PHM) Approach</a:t>
            </a:r>
            <a:endParaRPr lang="en-GB" sz="22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79BF00B5-28C6-B050-9DEE-D7EE4456DFC2}"/>
              </a:ext>
            </a:extLst>
          </p:cNvPr>
          <p:cNvSpPr/>
          <p:nvPr/>
        </p:nvSpPr>
        <p:spPr>
          <a:xfrm>
            <a:off x="2184523" y="867195"/>
            <a:ext cx="4483069" cy="245971"/>
          </a:xfrm>
          <a:prstGeom prst="homePlat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b="1">
                <a:solidFill>
                  <a:schemeClr val="bg1"/>
                </a:solidFill>
                <a:latin typeface="Arial"/>
                <a:cs typeface="Arial"/>
              </a:rPr>
              <a:t>Cohort / patient group</a:t>
            </a:r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id="{DD3257C0-E581-9CDB-7685-D8F1077F7DB2}"/>
              </a:ext>
            </a:extLst>
          </p:cNvPr>
          <p:cNvSpPr/>
          <p:nvPr/>
        </p:nvSpPr>
        <p:spPr>
          <a:xfrm>
            <a:off x="8695294" y="826588"/>
            <a:ext cx="3201795" cy="282341"/>
          </a:xfrm>
          <a:prstGeom prst="homePlat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b="1">
                <a:solidFill>
                  <a:schemeClr val="bg1"/>
                </a:solidFill>
                <a:latin typeface="Arial"/>
                <a:cs typeface="Arial"/>
              </a:rPr>
              <a:t>Intervention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37FF94B-6B9B-8FB1-DEDE-B68FDD2E0B6C}"/>
              </a:ext>
            </a:extLst>
          </p:cNvPr>
          <p:cNvSpPr/>
          <p:nvPr/>
        </p:nvSpPr>
        <p:spPr>
          <a:xfrm>
            <a:off x="6653612" y="2230583"/>
            <a:ext cx="2030663" cy="117754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Integrated care with specialist review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EE4F148-C068-5A2D-FAF4-DD4D6C1473C0}"/>
              </a:ext>
            </a:extLst>
          </p:cNvPr>
          <p:cNvSpPr/>
          <p:nvPr/>
        </p:nvSpPr>
        <p:spPr>
          <a:xfrm>
            <a:off x="6660082" y="3454429"/>
            <a:ext cx="2024193" cy="1137953"/>
          </a:xfrm>
          <a:prstGeom prst="rect">
            <a:avLst/>
          </a:prstGeom>
          <a:noFill/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+mn-lt"/>
                <a:hlinkClick r:id="rId3"/>
              </a:rPr>
              <a:t>OPTIMISE</a:t>
            </a:r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 COPD</a:t>
            </a:r>
            <a:endParaRPr lang="en-US" sz="120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Integrated neighbourhood models of care</a:t>
            </a:r>
            <a:endParaRPr lang="en-GB" sz="1300">
              <a:solidFill>
                <a:schemeClr val="tx1"/>
              </a:solidFill>
              <a:cs typeface="Arial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C56B03D-8D78-C31A-718C-2EE0036A2012}"/>
              </a:ext>
            </a:extLst>
          </p:cNvPr>
          <p:cNvSpPr/>
          <p:nvPr/>
        </p:nvSpPr>
        <p:spPr>
          <a:xfrm>
            <a:off x="6667592" y="4626937"/>
            <a:ext cx="2027702" cy="1053926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Pro-active case finding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9EE6597-A727-482A-03DE-753FDC636079}"/>
              </a:ext>
            </a:extLst>
          </p:cNvPr>
          <p:cNvSpPr/>
          <p:nvPr/>
        </p:nvSpPr>
        <p:spPr>
          <a:xfrm>
            <a:off x="6636340" y="1215901"/>
            <a:ext cx="2031875" cy="975840"/>
          </a:xfrm>
          <a:prstGeom prst="rect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Specialist-led care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Arrow: Pentagon 36">
            <a:extLst>
              <a:ext uri="{FF2B5EF4-FFF2-40B4-BE49-F238E27FC236}">
                <a16:creationId xmlns:a16="http://schemas.microsoft.com/office/drawing/2014/main" id="{01D8E23E-A262-E153-AB11-7BADB231D42C}"/>
              </a:ext>
            </a:extLst>
          </p:cNvPr>
          <p:cNvSpPr/>
          <p:nvPr/>
        </p:nvSpPr>
        <p:spPr>
          <a:xfrm>
            <a:off x="6663580" y="832338"/>
            <a:ext cx="2045174" cy="282341"/>
          </a:xfrm>
          <a:prstGeom prst="homePlat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b="1">
                <a:solidFill>
                  <a:schemeClr val="bg1"/>
                </a:solidFill>
                <a:latin typeface="Arial"/>
                <a:cs typeface="Arial"/>
              </a:rPr>
              <a:t>Approach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ED90BDB-4823-1EF5-B686-B7AE65AFA1F0}"/>
              </a:ext>
            </a:extLst>
          </p:cNvPr>
          <p:cNvSpPr/>
          <p:nvPr/>
        </p:nvSpPr>
        <p:spPr>
          <a:xfrm>
            <a:off x="3216454" y="5724359"/>
            <a:ext cx="3419886" cy="602606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444625"/>
            <a:r>
              <a:rPr lang="en-GB" sz="1200">
                <a:solidFill>
                  <a:schemeClr val="tx1"/>
                </a:solidFill>
                <a:latin typeface="Arial"/>
                <a:cs typeface="Arial"/>
              </a:rPr>
              <a:t>Healthy population</a:t>
            </a:r>
            <a:endParaRPr lang="en-US" sz="1200">
              <a:solidFill>
                <a:schemeClr val="tx1"/>
              </a:solidFill>
              <a:cs typeface="Arial" panose="020B0604020202020204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AE82E6A-AFA4-EB17-06ED-FF0A38228F81}"/>
              </a:ext>
            </a:extLst>
          </p:cNvPr>
          <p:cNvSpPr/>
          <p:nvPr/>
        </p:nvSpPr>
        <p:spPr>
          <a:xfrm>
            <a:off x="6662200" y="5724358"/>
            <a:ext cx="2047934" cy="604928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1200">
              <a:cs typeface="Arial"/>
            </a:endParaRPr>
          </a:p>
          <a:p>
            <a:r>
              <a:rPr lang="en-GB" sz="1200"/>
              <a:t>Define and identify at-risk groups for review</a:t>
            </a:r>
            <a:endParaRPr lang="en-GB" sz="120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C88B5B8-C1F6-1DF0-B0C0-86E9ABBD21B9}"/>
              </a:ext>
            </a:extLst>
          </p:cNvPr>
          <p:cNvSpPr/>
          <p:nvPr/>
        </p:nvSpPr>
        <p:spPr>
          <a:xfrm>
            <a:off x="8668215" y="2230583"/>
            <a:ext cx="3245560" cy="117754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Assess biomarkers/infection</a:t>
            </a:r>
            <a:r>
              <a:rPr lang="en-GB" sz="1200">
                <a:solidFill>
                  <a:schemeClr val="tx1"/>
                </a:solidFill>
                <a:ea typeface="+mn-lt"/>
                <a:cs typeface="Arial"/>
              </a:rPr>
              <a:t> markers </a:t>
            </a:r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and consideration for biologic/</a:t>
            </a:r>
            <a:r>
              <a:rPr lang="en-GB" sz="1200">
                <a:solidFill>
                  <a:schemeClr val="tx1"/>
                </a:solidFill>
                <a:ea typeface="+mn-lt"/>
                <a:cs typeface="Arial"/>
              </a:rPr>
              <a:t>antimicrobials</a:t>
            </a:r>
            <a:endParaRPr lang="en-US" sz="1200">
              <a:cs typeface="Arial" panose="020B0604020202020204"/>
            </a:endParaRPr>
          </a:p>
          <a:p>
            <a:pPr marL="171450" indent="-171450">
              <a:buFont typeface="Arial"/>
              <a:buChar char="•"/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Arial"/>
              </a:rPr>
              <a:t>Consideration for lung volume reduction intervention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Arial"/>
              </a:rPr>
              <a:t>Assess/support for psychosocial needs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Arial"/>
              </a:rPr>
              <a:t>Specialist review and hospital at home 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31E2330-32D7-3D79-2455-44A09A76F185}"/>
              </a:ext>
            </a:extLst>
          </p:cNvPr>
          <p:cNvSpPr/>
          <p:nvPr/>
        </p:nvSpPr>
        <p:spPr>
          <a:xfrm>
            <a:off x="8716141" y="4626938"/>
            <a:ext cx="3197632" cy="1053924"/>
          </a:xfrm>
          <a:prstGeom prst="rect">
            <a:avLst/>
          </a:prstGeom>
          <a:noFill/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GB" sz="1200">
              <a:solidFill>
                <a:schemeClr val="tx1"/>
              </a:solidFill>
              <a:latin typeface="Arial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200">
                <a:solidFill>
                  <a:schemeClr val="tx1"/>
                </a:solidFill>
                <a:latin typeface="Arial"/>
                <a:cs typeface="Arial"/>
              </a:rPr>
              <a:t>Equitable access to quality assured diagnostic spirometry and breathlessness pathways</a:t>
            </a:r>
            <a:endParaRPr lang="en-US" sz="1200">
              <a:solidFill>
                <a:schemeClr val="tx1"/>
              </a:solidFill>
              <a:latin typeface="Arial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200">
                <a:solidFill>
                  <a:schemeClr val="tx1"/>
                </a:solidFill>
                <a:latin typeface="Arial"/>
                <a:cs typeface="Arial"/>
              </a:rPr>
              <a:t>Integrated neighbourhood models of care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GB" sz="13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7D24F2D-9F5B-E52A-2A08-F838BF3BE73A}"/>
              </a:ext>
            </a:extLst>
          </p:cNvPr>
          <p:cNvSpPr/>
          <p:nvPr/>
        </p:nvSpPr>
        <p:spPr>
          <a:xfrm>
            <a:off x="8684275" y="1209435"/>
            <a:ext cx="3229498" cy="989056"/>
          </a:xfrm>
          <a:prstGeom prst="rect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Oxygen therapy/non-invasive ventilation 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Nutritional support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Personalised advanced care planning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Consideration for lung transplantation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9856AFA-9078-F31A-3AA7-4450911961B0}"/>
              </a:ext>
            </a:extLst>
          </p:cNvPr>
          <p:cNvSpPr/>
          <p:nvPr/>
        </p:nvSpPr>
        <p:spPr>
          <a:xfrm>
            <a:off x="8708754" y="3445481"/>
            <a:ext cx="3197632" cy="114690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  <a:defRPr/>
            </a:pPr>
            <a:endParaRPr lang="en-US" sz="1300">
              <a:solidFill>
                <a:schemeClr val="tx1"/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  <a:defRPr/>
            </a:pPr>
            <a:endParaRPr lang="en-US" sz="10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859EF7D-0BC5-EFD9-5C6B-5014FA922697}"/>
              </a:ext>
            </a:extLst>
          </p:cNvPr>
          <p:cNvSpPr/>
          <p:nvPr/>
        </p:nvSpPr>
        <p:spPr>
          <a:xfrm>
            <a:off x="8708753" y="5723198"/>
            <a:ext cx="3205019" cy="604928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200">
                <a:solidFill>
                  <a:schemeClr val="tx1"/>
                </a:solidFill>
                <a:cs typeface="Arial"/>
              </a:rPr>
              <a:t>Address wider social determinants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200">
                <a:solidFill>
                  <a:schemeClr val="tx1"/>
                </a:solidFill>
                <a:cs typeface="Arial"/>
              </a:rPr>
              <a:t>Modify risk factors across the life course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sz="1200">
                <a:solidFill>
                  <a:schemeClr val="tx1"/>
                </a:solidFill>
                <a:ea typeface="+mn-lt"/>
                <a:cs typeface="+mn-lt"/>
              </a:rPr>
              <a:t>Promote healthy lifestyle </a:t>
            </a:r>
            <a:endParaRPr lang="en-US" sz="1200">
              <a:solidFill>
                <a:schemeClr val="tx1"/>
              </a:solidFill>
              <a:cs typeface="Arial" panose="020B0604020202020204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BE5C4B3-CA17-0394-C905-30334DCB1753}"/>
              </a:ext>
            </a:extLst>
          </p:cNvPr>
          <p:cNvSpPr txBox="1"/>
          <p:nvPr/>
        </p:nvSpPr>
        <p:spPr>
          <a:xfrm>
            <a:off x="8668215" y="3433188"/>
            <a:ext cx="357171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 algn="l">
              <a:buFont typeface="Arial"/>
              <a:buChar char="•"/>
            </a:pPr>
            <a:r>
              <a:rPr lang="en-GB" sz="1200">
                <a:cs typeface="Arial"/>
              </a:rPr>
              <a:t>Vaccination</a:t>
            </a:r>
            <a:endParaRPr lang="en-US" sz="1200"/>
          </a:p>
          <a:p>
            <a:pPr marL="171450" indent="-171450">
              <a:buFont typeface="Arial"/>
              <a:buChar char="•"/>
            </a:pPr>
            <a:r>
              <a:rPr lang="en-GB" sz="1200">
                <a:cs typeface="Arial"/>
              </a:rPr>
              <a:t>Tobacco dependence treatment &amp; support</a:t>
            </a:r>
          </a:p>
          <a:p>
            <a:pPr marL="171450" indent="-171450">
              <a:buFont typeface="Arial"/>
              <a:buChar char="•"/>
            </a:pPr>
            <a:r>
              <a:rPr lang="en-GB" sz="1200">
                <a:cs typeface="Arial"/>
              </a:rPr>
              <a:t>Pulmonary rehabilitation</a:t>
            </a:r>
          </a:p>
          <a:p>
            <a:pPr marL="171450" indent="-171450">
              <a:buFont typeface="Arial"/>
              <a:buChar char="•"/>
            </a:pPr>
            <a:r>
              <a:rPr lang="en-GB" sz="1200">
                <a:cs typeface="Arial"/>
              </a:rPr>
              <a:t>Evidence based inhaler treatment</a:t>
            </a:r>
          </a:p>
          <a:p>
            <a:pPr marL="171450" indent="-171450">
              <a:buFont typeface="Arial"/>
              <a:buChar char="•"/>
            </a:pPr>
            <a:r>
              <a:rPr lang="en-GB" sz="1200">
                <a:cs typeface="Arial"/>
              </a:rPr>
              <a:t>Personalised care &amp; self-management </a:t>
            </a:r>
          </a:p>
          <a:p>
            <a:pPr marL="171450" indent="-171450">
              <a:buFont typeface="Arial"/>
              <a:buChar char="•"/>
            </a:pPr>
            <a:r>
              <a:rPr lang="en-GB" sz="1200">
                <a:cs typeface="Arial"/>
              </a:rPr>
              <a:t>Optimisation of risk factors &amp; comorbidities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990B02F-BB7A-71A6-094A-6F37684164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5991713"/>
              </p:ext>
            </p:extLst>
          </p:nvPr>
        </p:nvGraphicFramePr>
        <p:xfrm>
          <a:off x="34463" y="1160606"/>
          <a:ext cx="4335228" cy="5183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2854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NHSD-Refresh-Theme-NOV1120B">
  <a:themeElements>
    <a:clrScheme name="Custom 2">
      <a:dk1>
        <a:srgbClr val="FFFFFF"/>
      </a:dk1>
      <a:lt1>
        <a:srgbClr val="231F20"/>
      </a:lt1>
      <a:dk2>
        <a:srgbClr val="005EB8"/>
      </a:dk2>
      <a:lt2>
        <a:srgbClr val="F4F6F8"/>
      </a:lt2>
      <a:accent1>
        <a:srgbClr val="003087"/>
      </a:accent1>
      <a:accent2>
        <a:srgbClr val="768692"/>
      </a:accent2>
      <a:accent3>
        <a:srgbClr val="C7CED3"/>
      </a:accent3>
      <a:accent4>
        <a:srgbClr val="99DDEB"/>
      </a:accent4>
      <a:accent5>
        <a:srgbClr val="80D2CC"/>
      </a:accent5>
      <a:accent6>
        <a:srgbClr val="425563"/>
      </a:accent6>
      <a:hlink>
        <a:srgbClr val="005EB8"/>
      </a:hlink>
      <a:folHlink>
        <a:srgbClr val="0030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HSE-PPT-Template-Feb2025  -  Read-Only" id="{5D609849-B680-4915-9D04-0A71F106D0A6}" vid="{7383E2E0-6315-4DB3-830B-5EAE66EAD8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2BFFEEDD2CFE429059FEE42E8EB28B" ma:contentTypeVersion="15" ma:contentTypeDescription="Create a new document." ma:contentTypeScope="" ma:versionID="89946419c6a86c4f5a2c8c5cbea67e07">
  <xsd:schema xmlns:xsd="http://www.w3.org/2001/XMLSchema" xmlns:xs="http://www.w3.org/2001/XMLSchema" xmlns:p="http://schemas.microsoft.com/office/2006/metadata/properties" xmlns:ns1="http://schemas.microsoft.com/sharepoint/v3" xmlns:ns2="1322cc7a-9db3-419b-953d-4cf9e04b56ad" targetNamespace="http://schemas.microsoft.com/office/2006/metadata/properties" ma:root="true" ma:fieldsID="4c6a6c56664e08be384207447c80ca7c" ns1:_="" ns2:_="">
    <xsd:import namespace="http://schemas.microsoft.com/sharepoint/v3"/>
    <xsd:import namespace="1322cc7a-9db3-419b-953d-4cf9e04b56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2cc7a-9db3-419b-953d-4cf9e04b56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1322cc7a-9db3-419b-953d-4cf9e04b56ad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B06CB61-C285-4246-8469-8C6825BA48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322cc7a-9db3-419b-953d-4cf9e04b56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A2B370-6F96-4CA6-8F5D-0E001EAF91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480A75-5C99-4726-818E-4741DE70F245}">
  <ds:schemaRefs>
    <ds:schemaRef ds:uri="1322cc7a-9db3-419b-953d-4cf9e04b56a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1_NHSD-Refresh-Theme-NOV1120B</vt:lpstr>
      <vt:lpstr>PowerPoint Presentation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TURTON, Jenny (NHS ENGLAND - X24)</dc:creator>
  <cp:lastModifiedBy>NORMANTAITE, DEIMANTE (NHS ENGLAND)</cp:lastModifiedBy>
  <cp:revision>3</cp:revision>
  <dcterms:created xsi:type="dcterms:W3CDTF">2025-07-07T12:59:42Z</dcterms:created>
  <dcterms:modified xsi:type="dcterms:W3CDTF">2026-02-05T14:32:38Z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0x010100D72BFFEEDD2CFE429059FEE42E8EB28B</vt:lpwstr>
  </property>
  <property fmtid="{D5CDD505-2E9C-101B-9397-08002B2CF9AE}" pid="3" name="MediaServiceImageTags">
    <vt:lpwstr/>
  </property>
</Properties>
</file>